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1pPr>
    <a:lvl2pPr indent="3429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2pPr>
    <a:lvl3pPr indent="6858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3pPr>
    <a:lvl4pPr indent="10287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4pPr>
    <a:lvl5pPr indent="13716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5pPr>
    <a:lvl6pPr indent="17145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6pPr>
    <a:lvl7pPr indent="20574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7pPr>
    <a:lvl8pPr indent="24003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8pPr>
    <a:lvl9pPr indent="2743200" algn="ctr" defTabSz="584200">
      <a:defRPr sz="4200">
        <a:solidFill>
          <a:srgbClr val="FFFFFF"/>
        </a:solidFill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  <a:endParaRPr sz="3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  <a:endParaRPr sz="3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  <a:endParaRPr sz="3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  <a:endParaRPr sz="3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  <a:endParaRPr sz="3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  <a:endParaRPr sz="3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  <a:endParaRPr sz="3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  <a:endParaRPr sz="3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One</a:t>
            </a:r>
            <a:endParaRPr sz="4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Two</a:t>
            </a:r>
            <a:endParaRPr sz="4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Three</a:t>
            </a:r>
            <a:endParaRPr sz="4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Four</a:t>
            </a:r>
            <a:endParaRPr sz="4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 sz="8400">
          <a:solidFill>
            <a:srgbClr val="FFFFFF"/>
          </a:solidFill>
          <a:latin typeface="+mn-lt"/>
          <a:ea typeface="+mn-ea"/>
          <a:cs typeface="+mn-cs"/>
          <a:sym typeface="Gill Sans"/>
        </a:defRPr>
      </a:lvl9pPr>
    </p:titleStyle>
    <p:bodyStyle>
      <a:lvl1pPr marL="8890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1pPr>
      <a:lvl2pPr marL="13335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2pPr>
      <a:lvl3pPr marL="17780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3pPr>
      <a:lvl4pPr marL="22225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4pPr>
      <a:lvl5pPr marL="26670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5pPr>
      <a:lvl6pPr marL="30226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6pPr>
      <a:lvl7pPr marL="33782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7pPr>
      <a:lvl8pPr marL="37338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8pPr>
      <a:lvl9pPr marL="4089400" indent="-571500" defTabSz="584200">
        <a:spcBef>
          <a:spcPts val="2400"/>
        </a:spcBef>
        <a:buSzPct val="171000"/>
        <a:buChar char="•"/>
        <a:defRPr sz="4200">
          <a:solidFill>
            <a:srgbClr val="FFFFFF"/>
          </a:solidFill>
          <a:latin typeface="+mn-lt"/>
          <a:ea typeface="+mn-ea"/>
          <a:cs typeface="+mn-c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swenson@lincolnlutheran.org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D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CD99"/>
                </a:solidFill>
              </a:rPr>
              <a:t>DESIGN MATTERS	</a:t>
            </a:r>
          </a:p>
        </p:txBody>
      </p:sp>
      <p:sp>
        <p:nvSpPr>
          <p:cNvPr id="43" name="Shape 43"/>
          <p:cNvSpPr/>
          <p:nvPr/>
        </p:nvSpPr>
        <p:spPr>
          <a:xfrm>
            <a:off x="1143000" y="4203700"/>
            <a:ext cx="107188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2400"/>
              </a:spcBef>
              <a:defRPr>
                <a:solidFill>
                  <a:srgbClr val="81EC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81ECFF"/>
                </a:solidFill>
              </a:rPr>
              <a:t>Designing a learning environment for creative thinkers, innovators, and problem solvers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PHYSICAL SPACE</a:t>
            </a:r>
          </a:p>
        </p:txBody>
      </p:sp>
      <p:sp>
        <p:nvSpPr>
          <p:cNvPr id="67" name="Shape 67"/>
          <p:cNvSpPr/>
          <p:nvPr/>
        </p:nvSpPr>
        <p:spPr>
          <a:xfrm>
            <a:off x="1437202" y="2933700"/>
            <a:ext cx="10135345" cy="350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DESIGN </a:t>
            </a:r>
            <a:endParaRPr sz="4200">
              <a:solidFill>
                <a:srgbClr val="FFFFFF"/>
              </a:solidFill>
            </a:endParaRPr>
          </a:p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CREATING A NEUTRAL PALETTE</a:t>
            </a:r>
            <a:endParaRPr sz="4200">
              <a:solidFill>
                <a:srgbClr val="FFFFFF"/>
              </a:solidFill>
            </a:endParaRPr>
          </a:p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INTEREST CREATED BY HIGH CONTRAST</a:t>
            </a:r>
            <a:endParaRPr sz="4200">
              <a:solidFill>
                <a:srgbClr val="FFFFFF"/>
              </a:solidFill>
            </a:endParaRPr>
          </a:p>
        </p:txBody>
      </p:sp>
      <p:pic>
        <p:nvPicPr>
          <p:cNvPr id="68" name="pic 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0200" y="7734300"/>
            <a:ext cx="1567043" cy="128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pic1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1600" y="6197600"/>
            <a:ext cx="3289300" cy="246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393700"/>
            <a:ext cx="10414000" cy="7810500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1600200" y="8439150"/>
            <a:ext cx="980092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2013 HGTV URBAN OASIS DREAM HOME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762000"/>
            <a:ext cx="10960662" cy="822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 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4400" y="558800"/>
            <a:ext cx="8636000" cy="863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95300"/>
            <a:ext cx="11176001" cy="686337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4368800" y="7423150"/>
            <a:ext cx="334986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DIA: BEACON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2286000"/>
            <a:ext cx="11112500" cy="666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ATMOSPHERE</a:t>
            </a:r>
          </a:p>
        </p:txBody>
      </p:sp>
      <p:sp>
        <p:nvSpPr>
          <p:cNvPr id="84" name="Shape 84"/>
          <p:cNvSpPr/>
          <p:nvPr/>
        </p:nvSpPr>
        <p:spPr>
          <a:xfrm>
            <a:off x="3238500" y="2768600"/>
            <a:ext cx="7238889" cy="535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MEANING</a:t>
            </a:r>
            <a:endParaRPr sz="4200">
              <a:solidFill>
                <a:srgbClr val="FFFFFF"/>
              </a:solidFill>
            </a:endParaRPr>
          </a:p>
          <a:p>
            <a:pPr lvl="0" algn="l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COLLABORATION</a:t>
            </a:r>
            <a:endParaRPr sz="4200">
              <a:solidFill>
                <a:srgbClr val="FFFFFF"/>
              </a:solidFill>
            </a:endParaRPr>
          </a:p>
          <a:p>
            <a:pPr lvl="0" algn="l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COMMUNITY</a:t>
            </a:r>
            <a:endParaRPr sz="4200">
              <a:solidFill>
                <a:srgbClr val="FFFFFF"/>
              </a:solidFill>
            </a:endParaRPr>
          </a:p>
          <a:p>
            <a:pPr lvl="0" algn="l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SAFE/SECURE ENVIRONMENT</a:t>
            </a:r>
            <a:endParaRPr sz="4200">
              <a:solidFill>
                <a:srgbClr val="FFFFFF"/>
              </a:solidFill>
            </a:endParaRPr>
          </a:p>
          <a:p>
            <a:pPr lvl="0" algn="l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EXPERIMENT</a:t>
            </a:r>
            <a:endParaRPr sz="4200">
              <a:solidFill>
                <a:srgbClr val="FFFFFF"/>
              </a:solidFill>
            </a:endParaRPr>
          </a:p>
          <a:p>
            <a:pPr lvl="0" algn="l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EXPLORE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59DEFF"/>
                </a:solidFill>
              </a:rPr>
              <a:t>THINK LIKE</a:t>
            </a:r>
            <a:r>
              <a:rPr sz="8400">
                <a:solidFill>
                  <a:srgbClr val="FFFFFF"/>
                </a:solidFill>
              </a:rPr>
              <a:t> </a:t>
            </a: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5014"/>
                </a:solidFill>
              </a:rPr>
              <a:t>DA  VINCHI</a:t>
            </a:r>
          </a:p>
        </p:txBody>
      </p:sp>
      <p:pic>
        <p:nvPicPr>
          <p:cNvPr id="87" name="PIC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5400" y="3517900"/>
            <a:ext cx="78740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270000" y="254000"/>
            <a:ext cx="10464800" cy="4318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THE ART ROOM IS </a:t>
            </a: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CD99"/>
                </a:solidFill>
              </a:rPr>
              <a:t>NOT</a:t>
            </a:r>
            <a:r>
              <a:rPr sz="8400">
                <a:solidFill>
                  <a:srgbClr val="FFFFFF"/>
                </a:solidFill>
              </a:rPr>
              <a:t> </a:t>
            </a:r>
            <a:endParaRPr sz="84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A WORK OF ART</a:t>
            </a:r>
          </a:p>
        </p:txBody>
      </p:sp>
      <p:pic>
        <p:nvPicPr>
          <p:cNvPr id="90" name="pic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0" y="4953000"/>
            <a:ext cx="5245101" cy="3918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 1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8100" y="4940300"/>
            <a:ext cx="4711701" cy="3967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1143000" y="3276600"/>
            <a:ext cx="10718800" cy="320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81ECFF"/>
                </a:solidFill>
              </a:rPr>
              <a:t>Design influences our brain activity and our responses.</a:t>
            </a:r>
            <a:endParaRPr sz="4200">
              <a:solidFill>
                <a:srgbClr val="81ECFF"/>
              </a:solidFill>
            </a:endParaRPr>
          </a:p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endParaRPr sz="4200">
              <a:solidFill>
                <a:srgbClr val="81ECFF"/>
              </a:solidFill>
            </a:endParaRPr>
          </a:p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81ECFF"/>
                </a:solidFill>
              </a:rPr>
              <a:t>Design an environment that promotes creativity!</a:t>
            </a:r>
          </a:p>
        </p:txBody>
      </p:sp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D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CD99"/>
                </a:solidFill>
              </a:rPr>
              <a:t>DESIGN MATTERS	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1295359"/>
            <a:ext cx="12712701" cy="7153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Jennifer Swenson</a:t>
            </a:r>
          </a:p>
        </p:txBody>
      </p:sp>
      <p:sp>
        <p:nvSpPr>
          <p:cNvPr id="97" name="Shape 97"/>
          <p:cNvSpPr/>
          <p:nvPr/>
        </p:nvSpPr>
        <p:spPr>
          <a:xfrm>
            <a:off x="3162300" y="3721100"/>
            <a:ext cx="6682569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jenswenson.com/educator</a:t>
            </a:r>
            <a:endParaRPr sz="4200">
              <a:solidFill>
                <a:srgbClr val="FFFFFF"/>
              </a:solidFill>
            </a:endParaRPr>
          </a:p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jswenson@lincolnlutheran.org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286000" y="1993900"/>
            <a:ext cx="8610005" cy="576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							Conceptual Age   </a:t>
            </a:r>
            <a:endParaRPr b="1" sz="48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			                                           			</a:t>
            </a:r>
            <a:r>
              <a:rPr b="1" sz="2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Innovative Thinking</a:t>
            </a:r>
            <a:r>
              <a:rPr b="1" sz="1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   	    </a:t>
            </a:r>
            <a:endParaRPr b="1" sz="14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											       					    </a:t>
            </a:r>
            <a:endParaRPr b="1" sz="14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8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                                                                                                                                                                                                           			                		                  </a:t>
            </a:r>
            <a:endParaRPr b="1" sz="8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					  Information Age      </a:t>
            </a:r>
            <a:endParaRPr b="1" sz="48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			                                               	Knowledge     </a:t>
            </a:r>
            <a:endParaRPr b="1" sz="24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 									     	  				             </a:t>
            </a:r>
            <a:endParaRPr b="1" sz="14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8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1" sz="8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          	Industrial Age     </a:t>
            </a:r>
            <a:r>
              <a:rPr b="1" sz="2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	  		     </a:t>
            </a:r>
            <a:endParaRPr b="1" sz="24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  								Factory work 			</a:t>
            </a:r>
            <a:endParaRPr b="1" sz="48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 								       					</a:t>
            </a:r>
            <a:endParaRPr b="1" sz="14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8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                             		                                                                                                                                                                     				                   </a:t>
            </a:r>
            <a:endParaRPr b="1" sz="8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	Agricultural Age 	 	              </a:t>
            </a:r>
            <a:endParaRPr b="1" sz="48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				Farm work      				</a:t>
            </a:r>
            <a:endParaRPr b="1" sz="2400">
              <a:solidFill>
                <a:srgbClr val="0096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b="1" sz="1400">
                <a:solidFill>
                  <a:srgbClr val="0096FF"/>
                </a:solidFill>
                <a:latin typeface="Helvetica"/>
                <a:ea typeface="Helvetica"/>
                <a:cs typeface="Helvetica"/>
                <a:sym typeface="Helvetica"/>
              </a:rPr>
              <a:t>					           				        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1892300"/>
            <a:ext cx="10728068" cy="596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6100" y="673100"/>
            <a:ext cx="6819901" cy="6819901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1701800" y="7689850"/>
            <a:ext cx="88896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    Michael Graves Toilet Brush for Target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0" y="474726"/>
            <a:ext cx="7035801" cy="7246875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2641600" y="7969250"/>
            <a:ext cx="745011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  Michael Graves Teapot for Target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3900" y="1231900"/>
            <a:ext cx="5235592" cy="3937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691201" y="6089650"/>
            <a:ext cx="8375751" cy="257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John Maeda, President of RISD</a:t>
            </a:r>
            <a:endParaRPr sz="4200">
              <a:solidFill>
                <a:srgbClr val="FFFFFF"/>
              </a:solidFill>
            </a:endParaRPr>
          </a:p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Graduate of MIT - Computer Science</a:t>
            </a:r>
            <a:endParaRPr sz="4200">
              <a:solidFill>
                <a:srgbClr val="FFFFFF"/>
              </a:solidFill>
            </a:endParaRPr>
          </a:p>
          <a:p>
            <a:pPr lvl="0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Technology &amp; Design = Simplicity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 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400" y="419100"/>
            <a:ext cx="9398000" cy="55626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2108200" y="6305550"/>
            <a:ext cx="831740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2400"/>
              </a:spcBef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  Rhode Island School of Art &amp; Design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PHYSICAL SPACE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SEATING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TEMPERATURE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LIGHTING</a:t>
            </a:r>
            <a:endParaRPr sz="42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NOISE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