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0" r:id="rId5"/>
    <p:sldId id="259" r:id="rId6"/>
    <p:sldId id="261" r:id="rId7"/>
    <p:sldId id="265" r:id="rId8"/>
    <p:sldId id="266" r:id="rId9"/>
    <p:sldId id="271" r:id="rId10"/>
    <p:sldId id="267" r:id="rId11"/>
    <p:sldId id="268" r:id="rId12"/>
    <p:sldId id="272"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8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June 29,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June 29,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June 29,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June 29,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June 29,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June 29,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June 29, 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June 29, 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June 29, 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June 29,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June 29,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June 29, 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stor.org/stable/3122416" TargetMode="External"/><Relationship Id="rId3" Type="http://schemas.openxmlformats.org/officeDocument/2006/relationships/hyperlink" Target="http://www.jstor.org/stable/155598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
            </a:r>
            <a:br>
              <a:rPr lang="en-US" dirty="0" smtClean="0"/>
            </a:br>
            <a:r>
              <a:rPr lang="en-US" dirty="0"/>
              <a:t/>
            </a:r>
            <a:br>
              <a:rPr lang="en-US" dirty="0"/>
            </a:br>
            <a:r>
              <a:rPr lang="en-US" dirty="0"/>
              <a:t>Teaching Creativity:</a:t>
            </a:r>
          </a:p>
        </p:txBody>
      </p:sp>
      <p:sp>
        <p:nvSpPr>
          <p:cNvPr id="3" name="Subtitle 2"/>
          <p:cNvSpPr>
            <a:spLocks noGrp="1"/>
          </p:cNvSpPr>
          <p:nvPr>
            <p:ph type="subTitle" idx="1"/>
          </p:nvPr>
        </p:nvSpPr>
        <p:spPr>
          <a:xfrm>
            <a:off x="685800" y="3505200"/>
            <a:ext cx="7037898" cy="3118980"/>
          </a:xfrm>
        </p:spPr>
        <p:txBody>
          <a:bodyPr>
            <a:normAutofit/>
          </a:bodyPr>
          <a:lstStyle/>
          <a:p>
            <a:r>
              <a:rPr lang="en-US" dirty="0"/>
              <a:t>A Necessity in Education for the Conceptual </a:t>
            </a:r>
            <a:r>
              <a:rPr lang="en-US" dirty="0" smtClean="0"/>
              <a:t>Age</a:t>
            </a:r>
          </a:p>
          <a:p>
            <a:endParaRPr lang="en-US" dirty="0" smtClean="0"/>
          </a:p>
          <a:p>
            <a:endParaRPr lang="en-US" dirty="0" smtClean="0"/>
          </a:p>
          <a:p>
            <a:endParaRPr lang="en-US" dirty="0"/>
          </a:p>
          <a:p>
            <a:endParaRPr lang="en-US" dirty="0" smtClean="0"/>
          </a:p>
          <a:p>
            <a:r>
              <a:rPr lang="en-US" sz="1600" dirty="0" smtClean="0"/>
              <a:t>Jennifer Swenson</a:t>
            </a:r>
          </a:p>
          <a:p>
            <a:r>
              <a:rPr lang="en-US" sz="1600" dirty="0" smtClean="0"/>
              <a:t>Concordia University, NE</a:t>
            </a:r>
          </a:p>
          <a:p>
            <a:r>
              <a:rPr lang="en-US" sz="1600" dirty="0" smtClean="0"/>
              <a:t>EDUC 534</a:t>
            </a:r>
            <a:endParaRPr lang="en-US" sz="1600" dirty="0"/>
          </a:p>
        </p:txBody>
      </p:sp>
    </p:spTree>
    <p:extLst>
      <p:ext uri="{BB962C8B-B14F-4D97-AF65-F5344CB8AC3E}">
        <p14:creationId xmlns:p14="http://schemas.microsoft.com/office/powerpoint/2010/main" val="8257575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Collection</a:t>
            </a:r>
            <a:endParaRPr lang="en-US" dirty="0"/>
          </a:p>
        </p:txBody>
      </p:sp>
      <p:pic>
        <p:nvPicPr>
          <p:cNvPr id="4" name="Content Placeholder 3" descr="Tracking Creativity Rubric.pdf"/>
          <p:cNvPicPr>
            <a:picLocks noGrp="1" noChangeAspect="1"/>
          </p:cNvPicPr>
          <p:nvPr>
            <p:ph idx="1"/>
          </p:nvPr>
        </p:nvPicPr>
        <p:blipFill>
          <a:blip r:embed="rId2">
            <a:extLst>
              <a:ext uri="{28A0092B-C50C-407E-A947-70E740481C1C}">
                <a14:useLocalDpi xmlns:a14="http://schemas.microsoft.com/office/drawing/2010/main" val="0"/>
              </a:ext>
            </a:extLst>
          </a:blip>
          <a:srcRect t="11656" b="11656"/>
          <a:stretch>
            <a:fillRect/>
          </a:stretch>
        </p:blipFill>
        <p:spPr/>
      </p:pic>
    </p:spTree>
    <p:extLst>
      <p:ext uri="{BB962C8B-B14F-4D97-AF65-F5344CB8AC3E}">
        <p14:creationId xmlns:p14="http://schemas.microsoft.com/office/powerpoint/2010/main" val="23793833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Analysis</a:t>
            </a:r>
            <a:endParaRPr lang="en-US" dirty="0"/>
          </a:p>
        </p:txBody>
      </p:sp>
      <p:sp>
        <p:nvSpPr>
          <p:cNvPr id="3" name="Content Placeholder 2"/>
          <p:cNvSpPr>
            <a:spLocks noGrp="1"/>
          </p:cNvSpPr>
          <p:nvPr>
            <p:ph idx="1"/>
          </p:nvPr>
        </p:nvSpPr>
        <p:spPr>
          <a:xfrm>
            <a:off x="457200" y="1393651"/>
            <a:ext cx="8229600" cy="5083349"/>
          </a:xfrm>
        </p:spPr>
        <p:txBody>
          <a:bodyPr/>
          <a:lstStyle/>
          <a:p>
            <a:pPr marL="0" indent="0" algn="ctr">
              <a:buNone/>
            </a:pPr>
            <a:r>
              <a:rPr lang="en-US" dirty="0" smtClean="0"/>
              <a:t>I will track students along the following spectrum, as defined in the Rubric for Creativity:</a:t>
            </a:r>
          </a:p>
          <a:p>
            <a:pPr marL="0" indent="0" algn="ctr">
              <a:buNone/>
            </a:pPr>
            <a:r>
              <a:rPr lang="en-US" dirty="0" smtClean="0">
                <a:solidFill>
                  <a:srgbClr val="BFBFBF"/>
                </a:solidFill>
              </a:rPr>
              <a:t>_______________________________________________</a:t>
            </a:r>
            <a:endParaRPr lang="en-US" dirty="0" smtClean="0"/>
          </a:p>
          <a:p>
            <a:pPr marL="0" indent="0">
              <a:buNone/>
            </a:pPr>
            <a:r>
              <a:rPr lang="en-US" b="1" dirty="0" smtClean="0"/>
              <a:t>	 1       		        2		        3		         4</a:t>
            </a:r>
          </a:p>
          <a:p>
            <a:pPr marL="0" indent="0" algn="ctr">
              <a:buNone/>
            </a:pPr>
            <a:r>
              <a:rPr lang="en-US" b="1" dirty="0" smtClean="0"/>
              <a:t>Very Creative	Creative	Routine	Imitative</a:t>
            </a:r>
          </a:p>
          <a:p>
            <a:pPr marL="0" indent="0" algn="ctr">
              <a:buNone/>
            </a:pPr>
            <a:r>
              <a:rPr lang="en-US" dirty="0">
                <a:solidFill>
                  <a:srgbClr val="BFBFBF"/>
                </a:solidFill>
              </a:rPr>
              <a:t>_______________________________________________</a:t>
            </a:r>
          </a:p>
          <a:p>
            <a:pPr marL="0" indent="0" algn="ctr">
              <a:buNone/>
            </a:pPr>
            <a:endParaRPr lang="en-US" b="1" dirty="0" smtClean="0"/>
          </a:p>
          <a:p>
            <a:pPr marL="0" indent="0" algn="ctr">
              <a:buNone/>
            </a:pPr>
            <a:r>
              <a:rPr lang="en-US" dirty="0" smtClean="0"/>
              <a:t>As I try various projects and methods for creativity to help my students meet the creativity objectives, I will record their results on the Rubric for Creativity spectrum. These results will help me define what projects and methods are working and which students may be struggling. </a:t>
            </a:r>
            <a:endParaRPr lang="en-US" dirty="0"/>
          </a:p>
        </p:txBody>
      </p:sp>
    </p:spTree>
    <p:extLst>
      <p:ext uri="{BB962C8B-B14F-4D97-AF65-F5344CB8AC3E}">
        <p14:creationId xmlns:p14="http://schemas.microsoft.com/office/powerpoint/2010/main" val="36500210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Implementation</a:t>
            </a:r>
            <a:endParaRPr lang="en-US" dirty="0"/>
          </a:p>
        </p:txBody>
      </p:sp>
      <p:sp>
        <p:nvSpPr>
          <p:cNvPr id="3" name="Content Placeholder 2"/>
          <p:cNvSpPr>
            <a:spLocks noGrp="1"/>
          </p:cNvSpPr>
          <p:nvPr>
            <p:ph idx="1"/>
          </p:nvPr>
        </p:nvSpPr>
        <p:spPr>
          <a:xfrm>
            <a:off x="457200" y="1305446"/>
            <a:ext cx="8229600" cy="5171554"/>
          </a:xfrm>
        </p:spPr>
        <p:txBody>
          <a:bodyPr numCol="2">
            <a:normAutofit/>
          </a:bodyPr>
          <a:lstStyle/>
          <a:p>
            <a:pPr marL="0" indent="0">
              <a:buNone/>
            </a:pPr>
            <a:r>
              <a:rPr lang="en-US" sz="2000" b="1" dirty="0" smtClean="0">
                <a:solidFill>
                  <a:srgbClr val="BFBFBF"/>
                </a:solidFill>
              </a:rPr>
              <a:t>___________________________</a:t>
            </a:r>
            <a:endParaRPr lang="en-US" sz="2000" b="1" dirty="0">
              <a:solidFill>
                <a:srgbClr val="BFBFBF"/>
              </a:solidFill>
            </a:endParaRPr>
          </a:p>
          <a:p>
            <a:pPr marL="0" indent="0" algn="ctr">
              <a:buNone/>
            </a:pPr>
            <a:r>
              <a:rPr lang="en-US" sz="1800" b="1" dirty="0" smtClean="0"/>
              <a:t>Year 1 Goals</a:t>
            </a:r>
          </a:p>
          <a:p>
            <a:pPr marL="0" indent="0" algn="ctr">
              <a:buNone/>
            </a:pPr>
            <a:endParaRPr lang="en-US" sz="1400" b="1" dirty="0"/>
          </a:p>
          <a:p>
            <a:pPr marL="0" indent="0">
              <a:buNone/>
            </a:pPr>
            <a:r>
              <a:rPr lang="en-US" sz="1800" dirty="0"/>
              <a:t>Develop clear definitions </a:t>
            </a:r>
          </a:p>
          <a:p>
            <a:pPr marL="0" indent="0">
              <a:buNone/>
            </a:pPr>
            <a:r>
              <a:rPr lang="en-US" sz="1800" dirty="0"/>
              <a:t>and </a:t>
            </a:r>
            <a:r>
              <a:rPr lang="en-US" sz="1800" dirty="0" smtClean="0"/>
              <a:t>objectives of creativity that </a:t>
            </a:r>
          </a:p>
          <a:p>
            <a:pPr marL="0" indent="0">
              <a:buNone/>
            </a:pPr>
            <a:r>
              <a:rPr lang="en-US" sz="1800" dirty="0" smtClean="0"/>
              <a:t>prove to be </a:t>
            </a:r>
            <a:r>
              <a:rPr lang="en-US" sz="1800" dirty="0"/>
              <a:t>effective </a:t>
            </a:r>
            <a:r>
              <a:rPr lang="en-US" sz="1800" dirty="0" smtClean="0"/>
              <a:t>ways </a:t>
            </a:r>
            <a:r>
              <a:rPr lang="en-US" sz="1800" dirty="0"/>
              <a:t>to </a:t>
            </a:r>
            <a:endParaRPr lang="en-US" sz="1800" dirty="0" smtClean="0"/>
          </a:p>
          <a:p>
            <a:pPr marL="0" indent="0">
              <a:buNone/>
            </a:pPr>
            <a:r>
              <a:rPr lang="en-US" sz="1800" dirty="0" smtClean="0"/>
              <a:t>teach </a:t>
            </a:r>
            <a:r>
              <a:rPr lang="en-US" sz="1800" dirty="0"/>
              <a:t>creativity </a:t>
            </a:r>
            <a:r>
              <a:rPr lang="en-US" sz="1800" dirty="0" smtClean="0"/>
              <a:t>and helps </a:t>
            </a:r>
            <a:r>
              <a:rPr lang="en-US" sz="1800" dirty="0"/>
              <a:t>to </a:t>
            </a:r>
            <a:endParaRPr lang="en-US" sz="1800" dirty="0" smtClean="0"/>
          </a:p>
          <a:p>
            <a:pPr marL="0" indent="0">
              <a:buNone/>
            </a:pPr>
            <a:r>
              <a:rPr lang="en-US" sz="1800" dirty="0"/>
              <a:t>a</a:t>
            </a:r>
            <a:r>
              <a:rPr lang="en-US" sz="1800" dirty="0" smtClean="0"/>
              <a:t>chieve the </a:t>
            </a:r>
            <a:r>
              <a:rPr lang="en-US" sz="1800" dirty="0"/>
              <a:t>economic benefits </a:t>
            </a:r>
            <a:endParaRPr lang="en-US" sz="1800" dirty="0" smtClean="0"/>
          </a:p>
          <a:p>
            <a:pPr marL="0" indent="0">
              <a:buNone/>
            </a:pPr>
            <a:r>
              <a:rPr lang="en-US" sz="1800" dirty="0" smtClean="0"/>
              <a:t>Pink (2006) described. </a:t>
            </a:r>
            <a:endParaRPr lang="en-US" sz="1800" dirty="0"/>
          </a:p>
          <a:p>
            <a:pPr marL="0" indent="0">
              <a:buNone/>
            </a:pPr>
            <a:endParaRPr lang="en-US" sz="1400" dirty="0"/>
          </a:p>
          <a:p>
            <a:pPr marL="0" indent="0">
              <a:buNone/>
            </a:pPr>
            <a:r>
              <a:rPr lang="en-US" sz="1800" dirty="0" smtClean="0"/>
              <a:t>Define what methods work best </a:t>
            </a:r>
          </a:p>
          <a:p>
            <a:pPr marL="0" indent="0">
              <a:buNone/>
            </a:pPr>
            <a:r>
              <a:rPr lang="en-US" sz="1800" dirty="0"/>
              <a:t>f</a:t>
            </a:r>
            <a:r>
              <a:rPr lang="en-US" sz="1800" dirty="0" smtClean="0"/>
              <a:t>or teaching and assessing </a:t>
            </a:r>
          </a:p>
          <a:p>
            <a:pPr marL="0" indent="0">
              <a:buNone/>
            </a:pPr>
            <a:r>
              <a:rPr lang="en-US" sz="1800" dirty="0" smtClean="0"/>
              <a:t>student creativity.</a:t>
            </a:r>
          </a:p>
          <a:p>
            <a:pPr marL="0" indent="0">
              <a:buNone/>
            </a:pPr>
            <a:endParaRPr lang="en-US" sz="1400" dirty="0" smtClean="0"/>
          </a:p>
          <a:p>
            <a:pPr marL="0" indent="0">
              <a:buNone/>
            </a:pPr>
            <a:r>
              <a:rPr lang="en-US" sz="1800" dirty="0" smtClean="0"/>
              <a:t>Successfully track students’ creative thinking abilities and growth.</a:t>
            </a:r>
          </a:p>
          <a:p>
            <a:pPr marL="0" indent="0">
              <a:buNone/>
            </a:pPr>
            <a:r>
              <a:rPr lang="en-US" sz="1800" dirty="0" smtClean="0"/>
              <a:t>  </a:t>
            </a:r>
            <a:r>
              <a:rPr lang="en-US" sz="1800" b="1" dirty="0" smtClean="0">
                <a:solidFill>
                  <a:srgbClr val="BFBFBF"/>
                </a:solidFill>
              </a:rPr>
              <a:t>__________________________</a:t>
            </a:r>
            <a:endParaRPr lang="en-US" sz="1800" b="1" dirty="0">
              <a:solidFill>
                <a:srgbClr val="BFBFBF"/>
              </a:solidFill>
            </a:endParaRPr>
          </a:p>
          <a:p>
            <a:pPr marL="0" indent="0" algn="ctr">
              <a:buNone/>
            </a:pPr>
            <a:r>
              <a:rPr lang="en-US" sz="1800" b="1" dirty="0" smtClean="0"/>
              <a:t>Year 2 Goals</a:t>
            </a:r>
            <a:endParaRPr lang="en-US" sz="1800" b="1" dirty="0"/>
          </a:p>
          <a:p>
            <a:pPr marL="0" indent="0" algn="ctr">
              <a:buNone/>
            </a:pPr>
            <a:endParaRPr lang="en-US" sz="1400" b="1" dirty="0"/>
          </a:p>
          <a:p>
            <a:pPr marL="0" indent="0">
              <a:buNone/>
            </a:pPr>
            <a:r>
              <a:rPr lang="en-US" sz="1800" dirty="0" smtClean="0"/>
              <a:t>  Begin collaboration with other </a:t>
            </a:r>
          </a:p>
          <a:p>
            <a:pPr marL="0" indent="0">
              <a:buNone/>
            </a:pPr>
            <a:r>
              <a:rPr lang="en-US" sz="1800" dirty="0"/>
              <a:t> </a:t>
            </a:r>
            <a:r>
              <a:rPr lang="en-US" sz="1800" dirty="0" smtClean="0"/>
              <a:t> teachers and help them to</a:t>
            </a:r>
          </a:p>
          <a:p>
            <a:pPr marL="0" indent="0">
              <a:buNone/>
            </a:pPr>
            <a:r>
              <a:rPr lang="en-US" sz="1800" dirty="0" smtClean="0"/>
              <a:t>  develop objectives and methods</a:t>
            </a:r>
          </a:p>
          <a:p>
            <a:pPr marL="0" indent="0">
              <a:buNone/>
            </a:pPr>
            <a:r>
              <a:rPr lang="en-US" sz="1800" dirty="0"/>
              <a:t> </a:t>
            </a:r>
            <a:r>
              <a:rPr lang="en-US" sz="1800" dirty="0" smtClean="0"/>
              <a:t> for implementing the creative </a:t>
            </a:r>
          </a:p>
          <a:p>
            <a:pPr marL="0" indent="0">
              <a:buNone/>
            </a:pPr>
            <a:r>
              <a:rPr lang="en-US" sz="1800" dirty="0"/>
              <a:t> </a:t>
            </a:r>
            <a:r>
              <a:rPr lang="en-US" sz="1800" dirty="0" smtClean="0"/>
              <a:t> thinking process into their</a:t>
            </a:r>
          </a:p>
          <a:p>
            <a:pPr marL="0" indent="0">
              <a:buNone/>
            </a:pPr>
            <a:r>
              <a:rPr lang="en-US" sz="1800" dirty="0"/>
              <a:t> </a:t>
            </a:r>
            <a:r>
              <a:rPr lang="en-US" sz="1800" dirty="0" smtClean="0"/>
              <a:t> classrooms. </a:t>
            </a:r>
          </a:p>
        </p:txBody>
      </p:sp>
    </p:spTree>
    <p:extLst>
      <p:ext uri="{BB962C8B-B14F-4D97-AF65-F5344CB8AC3E}">
        <p14:creationId xmlns:p14="http://schemas.microsoft.com/office/powerpoint/2010/main" val="28211704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err="1" smtClean="0"/>
              <a:t>Brookhart</a:t>
            </a:r>
            <a:r>
              <a:rPr lang="en-US" sz="1600" dirty="0"/>
              <a:t>, S.M. (2013). Assessing creativity. </a:t>
            </a:r>
            <a:r>
              <a:rPr lang="en-US" sz="1600" i="1" dirty="0"/>
              <a:t>Educational Leadership, 70</a:t>
            </a:r>
            <a:r>
              <a:rPr lang="en-US" sz="1600" dirty="0"/>
              <a:t>(5), 28-34</a:t>
            </a:r>
            <a:r>
              <a:rPr lang="en-US" sz="1600" dirty="0" smtClean="0"/>
              <a:t>.</a:t>
            </a:r>
          </a:p>
          <a:p>
            <a:pPr marL="0" indent="0">
              <a:buNone/>
            </a:pPr>
            <a:endParaRPr lang="en-US" sz="1600" dirty="0"/>
          </a:p>
          <a:p>
            <a:pPr marL="0" indent="0">
              <a:buNone/>
            </a:pPr>
            <a:r>
              <a:rPr lang="en-US" sz="1600" dirty="0"/>
              <a:t>Craft, A. (2003). The limits to creativity in education: Dilemmas for the educator. </a:t>
            </a:r>
            <a:r>
              <a:rPr lang="en-US" sz="1600" i="1" dirty="0"/>
              <a:t>British </a:t>
            </a:r>
            <a:r>
              <a:rPr lang="en-US" sz="1600" i="1" dirty="0" smtClean="0"/>
              <a:t>	Journal </a:t>
            </a:r>
            <a:r>
              <a:rPr lang="en-US" sz="1600" i="1" dirty="0"/>
              <a:t>of Educational Studies, 51</a:t>
            </a:r>
            <a:r>
              <a:rPr lang="en-US" sz="1600" dirty="0"/>
              <a:t>(2), 113-127. New York: Teachers College </a:t>
            </a:r>
            <a:r>
              <a:rPr lang="en-US" sz="1600" dirty="0" smtClean="0"/>
              <a:t>	Press</a:t>
            </a:r>
            <a:r>
              <a:rPr lang="en-US" sz="1600" dirty="0"/>
              <a:t>. Retrieved from </a:t>
            </a:r>
            <a:r>
              <a:rPr lang="en-US" sz="1600" dirty="0">
                <a:hlinkClick r:id="rId2"/>
              </a:rPr>
              <a:t>http://www.jstor.org/stable/</a:t>
            </a:r>
            <a:r>
              <a:rPr lang="en-US" sz="1600" dirty="0" smtClean="0">
                <a:hlinkClick r:id="rId2"/>
              </a:rPr>
              <a:t>3122416</a:t>
            </a:r>
            <a:endParaRPr lang="en-US" sz="1600" dirty="0" smtClean="0"/>
          </a:p>
          <a:p>
            <a:pPr marL="0" indent="0">
              <a:buNone/>
            </a:pPr>
            <a:endParaRPr lang="en-US" sz="1600" dirty="0"/>
          </a:p>
          <a:p>
            <a:pPr marL="0" indent="0">
              <a:buNone/>
            </a:pPr>
            <a:r>
              <a:rPr lang="en-US" sz="1600" dirty="0"/>
              <a:t>Gibson, H. (2005). What creativity isn’t: The presumptions of instrumental and individual </a:t>
            </a:r>
            <a:r>
              <a:rPr lang="en-US" sz="1600" dirty="0" smtClean="0"/>
              <a:t>	justifications </a:t>
            </a:r>
            <a:r>
              <a:rPr lang="en-US" sz="1600" dirty="0"/>
              <a:t>for creativity in education. </a:t>
            </a:r>
            <a:r>
              <a:rPr lang="en-US" sz="1600" i="1" dirty="0"/>
              <a:t>British Journal of Educational Studies, </a:t>
            </a:r>
            <a:r>
              <a:rPr lang="en-US" sz="1600" i="1" dirty="0" smtClean="0"/>
              <a:t>	53</a:t>
            </a:r>
            <a:r>
              <a:rPr lang="en-US" sz="1600" dirty="0"/>
              <a:t>(2), 148-167. Retrieved from </a:t>
            </a:r>
            <a:r>
              <a:rPr lang="en-US" sz="1600" dirty="0">
                <a:hlinkClick r:id="rId3"/>
              </a:rPr>
              <a:t>http://www.jstor.org/stable/1555982</a:t>
            </a:r>
            <a:r>
              <a:rPr lang="en-US" sz="1600" dirty="0"/>
              <a:t> </a:t>
            </a:r>
            <a:endParaRPr lang="en-US" sz="1600" dirty="0" smtClean="0"/>
          </a:p>
          <a:p>
            <a:pPr marL="0" indent="0">
              <a:buNone/>
            </a:pPr>
            <a:endParaRPr lang="en-US" sz="1600" dirty="0"/>
          </a:p>
          <a:p>
            <a:pPr marL="0" indent="0">
              <a:buNone/>
            </a:pPr>
            <a:r>
              <a:rPr lang="en-US" sz="1600" dirty="0" err="1"/>
              <a:t>McWilliam</a:t>
            </a:r>
            <a:r>
              <a:rPr lang="en-US" sz="1600" dirty="0"/>
              <a:t>, E., &amp; Dawson, S. (2008). Teaching for creativity: Towards sustainable and 	replicable pedagogical practice. </a:t>
            </a:r>
            <a:r>
              <a:rPr lang="en-US" sz="1600" i="1" dirty="0"/>
              <a:t>Higher Education, 56,</a:t>
            </a:r>
            <a:r>
              <a:rPr lang="en-US" sz="1600" dirty="0"/>
              <a:t> 633-643. doi</a:t>
            </a:r>
            <a:r>
              <a:rPr lang="en-US" sz="1600" dirty="0" smtClean="0"/>
              <a:t>:10.1007</a:t>
            </a:r>
            <a:r>
              <a:rPr lang="en-US" sz="1600" dirty="0"/>
              <a:t>/	s10734-008-9115-</a:t>
            </a:r>
            <a:r>
              <a:rPr lang="en-US" sz="1600" dirty="0" smtClean="0"/>
              <a:t>7</a:t>
            </a:r>
          </a:p>
          <a:p>
            <a:pPr marL="0" indent="0">
              <a:buNone/>
            </a:pPr>
            <a:endParaRPr lang="en-US" sz="1600" dirty="0"/>
          </a:p>
          <a:p>
            <a:pPr marL="0" indent="0">
              <a:buNone/>
            </a:pPr>
            <a:r>
              <a:rPr lang="en-US" sz="1600" dirty="0" err="1"/>
              <a:t>Munday</a:t>
            </a:r>
            <a:r>
              <a:rPr lang="en-US" sz="1600" dirty="0"/>
              <a:t>, I. (2011). Derrida, teaching and the context of failure. </a:t>
            </a:r>
            <a:r>
              <a:rPr lang="en-US" sz="1600" i="1" dirty="0"/>
              <a:t>Oxford Review of </a:t>
            </a:r>
            <a:r>
              <a:rPr lang="en-US" sz="1600" i="1" dirty="0" smtClean="0"/>
              <a:t>	Education</a:t>
            </a:r>
            <a:r>
              <a:rPr lang="en-US" sz="1600" i="1" dirty="0"/>
              <a:t>, 37</a:t>
            </a:r>
            <a:r>
              <a:rPr lang="en-US" sz="1600" dirty="0"/>
              <a:t>(3), 403-419. doi</a:t>
            </a:r>
            <a:r>
              <a:rPr lang="en-US" sz="1600" dirty="0" smtClean="0"/>
              <a:t>:10.1080</a:t>
            </a:r>
            <a:r>
              <a:rPr lang="en-US" sz="1600" dirty="0"/>
              <a:t>/03054985.2011.564848 </a:t>
            </a:r>
          </a:p>
          <a:p>
            <a:pPr marL="0" indent="0">
              <a:buNone/>
            </a:pPr>
            <a:endParaRPr lang="en-US" sz="1600" dirty="0"/>
          </a:p>
          <a:p>
            <a:pPr marL="0" indent="0">
              <a:buNone/>
            </a:pPr>
            <a:endParaRPr lang="en-US" dirty="0"/>
          </a:p>
        </p:txBody>
      </p:sp>
    </p:spTree>
    <p:extLst>
      <p:ext uri="{BB962C8B-B14F-4D97-AF65-F5344CB8AC3E}">
        <p14:creationId xmlns:p14="http://schemas.microsoft.com/office/powerpoint/2010/main" val="35046845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600" dirty="0" smtClean="0"/>
              <a:t>Pink</a:t>
            </a:r>
            <a:r>
              <a:rPr lang="en-US" sz="1600" dirty="0"/>
              <a:t>, </a:t>
            </a:r>
            <a:r>
              <a:rPr lang="en-US" sz="1600" dirty="0" smtClean="0"/>
              <a:t>D.H. </a:t>
            </a:r>
            <a:r>
              <a:rPr lang="en-US" sz="1600" dirty="0"/>
              <a:t>(2006). A whole new mind: </a:t>
            </a:r>
            <a:r>
              <a:rPr lang="en-US" sz="1600" i="1" dirty="0"/>
              <a:t>Why right-brainers will rule the future</a:t>
            </a:r>
            <a:r>
              <a:rPr lang="en-US" sz="1600" dirty="0"/>
              <a:t>. New York: </a:t>
            </a:r>
            <a:r>
              <a:rPr lang="en-US" sz="1600" dirty="0" smtClean="0"/>
              <a:t>	Berkley </a:t>
            </a:r>
            <a:r>
              <a:rPr lang="en-US" sz="1600" dirty="0"/>
              <a:t>Publishing Group</a:t>
            </a:r>
            <a:r>
              <a:rPr lang="en-US" sz="1600" dirty="0" smtClean="0"/>
              <a:t>.</a:t>
            </a:r>
          </a:p>
          <a:p>
            <a:pPr marL="0" indent="0">
              <a:buNone/>
            </a:pPr>
            <a:endParaRPr lang="en-US" sz="1600" dirty="0"/>
          </a:p>
          <a:p>
            <a:pPr marL="0" indent="0">
              <a:buNone/>
            </a:pPr>
            <a:r>
              <a:rPr lang="en-US" sz="1600" dirty="0"/>
              <a:t>Pink, D.H. (2009). Drive: </a:t>
            </a:r>
            <a:r>
              <a:rPr lang="en-US" sz="1600" i="1" dirty="0"/>
              <a:t>The surprising truth about what motivates us. </a:t>
            </a:r>
            <a:r>
              <a:rPr lang="en-US" sz="1600" dirty="0"/>
              <a:t>New York: </a:t>
            </a:r>
            <a:r>
              <a:rPr lang="en-US" sz="1600" dirty="0" smtClean="0"/>
              <a:t>	Penguin </a:t>
            </a:r>
            <a:r>
              <a:rPr lang="en-US" sz="1600" dirty="0"/>
              <a:t>Group Inc.</a:t>
            </a:r>
          </a:p>
          <a:p>
            <a:pPr marL="0" indent="0">
              <a:buNone/>
            </a:pPr>
            <a:endParaRPr lang="en-US" dirty="0"/>
          </a:p>
        </p:txBody>
      </p:sp>
    </p:spTree>
    <p:extLst>
      <p:ext uri="{BB962C8B-B14F-4D97-AF65-F5344CB8AC3E}">
        <p14:creationId xmlns:p14="http://schemas.microsoft.com/office/powerpoint/2010/main" val="34204797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Providing Research &amp; Data:</a:t>
            </a:r>
            <a:endParaRPr lang="en-US" dirty="0"/>
          </a:p>
        </p:txBody>
      </p:sp>
      <p:sp>
        <p:nvSpPr>
          <p:cNvPr id="3" name="Content Placeholder 2"/>
          <p:cNvSpPr>
            <a:spLocks noGrp="1"/>
          </p:cNvSpPr>
          <p:nvPr>
            <p:ph idx="1"/>
          </p:nvPr>
        </p:nvSpPr>
        <p:spPr>
          <a:xfrm>
            <a:off x="457200" y="1338146"/>
            <a:ext cx="8229600" cy="5125782"/>
          </a:xfrm>
        </p:spPr>
        <p:txBody>
          <a:bodyPr>
            <a:normAutofit/>
          </a:bodyPr>
          <a:lstStyle/>
          <a:p>
            <a:pPr marL="0" indent="0" algn="ctr">
              <a:buNone/>
            </a:pPr>
            <a:r>
              <a:rPr lang="en-US" sz="2000" dirty="0" smtClean="0">
                <a:solidFill>
                  <a:schemeClr val="tx1">
                    <a:lumMod val="50000"/>
                    <a:lumOff val="50000"/>
                  </a:schemeClr>
                </a:solidFill>
              </a:rPr>
              <a:t>Implementing creative thinking skills throughout school curriculum</a:t>
            </a:r>
          </a:p>
          <a:p>
            <a:pPr marL="0" indent="0" algn="ctr">
              <a:buNone/>
            </a:pPr>
            <a:endParaRPr lang="en-US" dirty="0" smtClean="0"/>
          </a:p>
          <a:p>
            <a:pPr marL="0" indent="0" algn="ctr">
              <a:buNone/>
            </a:pPr>
            <a:r>
              <a:rPr lang="en-US" dirty="0" smtClean="0"/>
              <a:t>Since the economic collapse of 2008, more reasons for teaching creative thinking skills have been listed throughout publications of economics, education, design, and art.</a:t>
            </a:r>
          </a:p>
          <a:p>
            <a:pPr marL="0" indent="0" algn="ctr">
              <a:buNone/>
            </a:pPr>
            <a:endParaRPr lang="en-US" dirty="0"/>
          </a:p>
          <a:p>
            <a:pPr marL="0" indent="0" algn="ctr">
              <a:buNone/>
            </a:pPr>
            <a:r>
              <a:rPr lang="en-US" dirty="0" smtClean="0"/>
              <a:t>As we shift from the Technology Age to the Conceptual Age, we must prepare our students to be creative problem solvers and innovators in our constantly evolving, globalized world. </a:t>
            </a:r>
          </a:p>
          <a:p>
            <a:pPr marL="0" indent="0" algn="ctr">
              <a:buNone/>
            </a:pPr>
            <a:endParaRPr lang="en-US" dirty="0"/>
          </a:p>
          <a:p>
            <a:pPr marL="0" indent="0" algn="ctr">
              <a:buNone/>
            </a:pPr>
            <a:r>
              <a:rPr lang="en-US" dirty="0" smtClean="0"/>
              <a:t>How do we teach and assess creativity?</a:t>
            </a:r>
            <a:endParaRPr lang="en-US" dirty="0"/>
          </a:p>
          <a:p>
            <a:pPr marL="0" indent="0" algn="ctr">
              <a:buNone/>
            </a:pPr>
            <a:endParaRPr lang="en-US" dirty="0"/>
          </a:p>
        </p:txBody>
      </p:sp>
    </p:spTree>
    <p:extLst>
      <p:ext uri="{BB962C8B-B14F-4D97-AF65-F5344CB8AC3E}">
        <p14:creationId xmlns:p14="http://schemas.microsoft.com/office/powerpoint/2010/main" val="890023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Literature Review</a:t>
            </a:r>
            <a:endParaRPr lang="en-US" dirty="0"/>
          </a:p>
        </p:txBody>
      </p:sp>
      <p:sp>
        <p:nvSpPr>
          <p:cNvPr id="3" name="Content Placeholder 2"/>
          <p:cNvSpPr>
            <a:spLocks noGrp="1"/>
          </p:cNvSpPr>
          <p:nvPr>
            <p:ph idx="1"/>
          </p:nvPr>
        </p:nvSpPr>
        <p:spPr>
          <a:xfrm>
            <a:off x="457200" y="1393651"/>
            <a:ext cx="8229600" cy="5221783"/>
          </a:xfrm>
        </p:spPr>
        <p:txBody>
          <a:bodyPr>
            <a:normAutofit fontScale="25000" lnSpcReduction="20000"/>
          </a:bodyPr>
          <a:lstStyle/>
          <a:p>
            <a:pPr marL="0" indent="0">
              <a:lnSpc>
                <a:spcPct val="120000"/>
              </a:lnSpc>
              <a:buNone/>
            </a:pPr>
            <a:r>
              <a:rPr lang="en-US" sz="8000" dirty="0" smtClean="0"/>
              <a:t>Daniel Pink (2006) provides us with economic reasons why teaching creative thinking skills is so important in today’s Conceptual Age. Pink also explains the </a:t>
            </a:r>
            <a:r>
              <a:rPr lang="en-US" sz="8000" dirty="0"/>
              <a:t>biology </a:t>
            </a:r>
            <a:r>
              <a:rPr lang="en-US" sz="8000" dirty="0" smtClean="0"/>
              <a:t>behind dominantly-analytical thinkers and dominantly-creative thinkers and points out that every task, whether analytical or creative, requires functions from both sides of the brain.</a:t>
            </a:r>
          </a:p>
          <a:p>
            <a:pPr marL="0" indent="0">
              <a:buNone/>
            </a:pPr>
            <a:endParaRPr lang="en-US" sz="7200" dirty="0"/>
          </a:p>
          <a:p>
            <a:pPr marL="0" indent="0">
              <a:buNone/>
            </a:pPr>
            <a:r>
              <a:rPr lang="en-US" sz="7200" dirty="0" smtClean="0"/>
              <a:t>	</a:t>
            </a:r>
            <a:r>
              <a:rPr lang="en-US" sz="7200" b="1" u="sng" dirty="0" smtClean="0"/>
              <a:t>Importance</a:t>
            </a:r>
            <a:r>
              <a:rPr lang="en-US" sz="7200" dirty="0" smtClean="0"/>
              <a:t>				</a:t>
            </a:r>
            <a:r>
              <a:rPr lang="en-US" sz="7200" b="1" u="sng" dirty="0" smtClean="0"/>
              <a:t>Biology</a:t>
            </a:r>
          </a:p>
          <a:p>
            <a:pPr marL="0" indent="0">
              <a:buNone/>
            </a:pPr>
            <a:r>
              <a:rPr lang="en-US" sz="7200" dirty="0" smtClean="0"/>
              <a:t>Anna Craft (2006) and Pink point out 	Both halves of the brain are re-</a:t>
            </a:r>
          </a:p>
          <a:p>
            <a:pPr marL="0" indent="0">
              <a:buNone/>
            </a:pPr>
            <a:r>
              <a:rPr lang="en-US" sz="7200" dirty="0" smtClean="0"/>
              <a:t>that Western abundance has produced 	</a:t>
            </a:r>
            <a:r>
              <a:rPr lang="en-US" sz="7200" dirty="0" err="1" smtClean="0"/>
              <a:t>cruited</a:t>
            </a:r>
            <a:r>
              <a:rPr lang="en-US" sz="7200" dirty="0" smtClean="0"/>
              <a:t> in the thinking process, but</a:t>
            </a:r>
          </a:p>
          <a:p>
            <a:pPr marL="0" indent="0">
              <a:buNone/>
            </a:pPr>
            <a:r>
              <a:rPr lang="en-US" sz="7200" dirty="0"/>
              <a:t>i</a:t>
            </a:r>
            <a:r>
              <a:rPr lang="en-US" sz="7200" dirty="0" smtClean="0"/>
              <a:t>ronic results: the dominance of left-brain-	each hemisphere takes a different</a:t>
            </a:r>
          </a:p>
          <a:p>
            <a:pPr marL="0" indent="0">
              <a:buNone/>
            </a:pPr>
            <a:r>
              <a:rPr lang="en-US" sz="7200" dirty="0"/>
              <a:t>d</a:t>
            </a:r>
            <a:r>
              <a:rPr lang="en-US" sz="7200" dirty="0" smtClean="0"/>
              <a:t>irected thinking has now placed a 		approach to guiding our actions,</a:t>
            </a:r>
          </a:p>
          <a:p>
            <a:pPr marL="0" indent="0">
              <a:buNone/>
            </a:pPr>
            <a:r>
              <a:rPr lang="en-US" sz="7200" dirty="0"/>
              <a:t>p</a:t>
            </a:r>
            <a:r>
              <a:rPr lang="en-US" sz="7200" dirty="0" smtClean="0"/>
              <a:t>remium on right-brain-directed 		understandings of the world, and </a:t>
            </a:r>
          </a:p>
          <a:p>
            <a:pPr marL="0" indent="0">
              <a:buNone/>
            </a:pPr>
            <a:r>
              <a:rPr lang="en-US" sz="7200" dirty="0"/>
              <a:t>t</a:t>
            </a:r>
            <a:r>
              <a:rPr lang="en-US" sz="7200" dirty="0" smtClean="0"/>
              <a:t>hinkers. It is no longer acceptable to	our reactions to events (Pink, </a:t>
            </a:r>
          </a:p>
          <a:p>
            <a:pPr marL="0" indent="0">
              <a:buNone/>
            </a:pPr>
            <a:r>
              <a:rPr lang="en-US" sz="7200" dirty="0"/>
              <a:t>s</a:t>
            </a:r>
            <a:r>
              <a:rPr lang="en-US" sz="7200" dirty="0" smtClean="0"/>
              <a:t>imply produce a product, which is 		2006). Analytical thinkers can </a:t>
            </a:r>
          </a:p>
          <a:p>
            <a:pPr marL="0" indent="0">
              <a:buNone/>
            </a:pPr>
            <a:r>
              <a:rPr lang="en-US" sz="7200" dirty="0"/>
              <a:t>a</a:t>
            </a:r>
            <a:r>
              <a:rPr lang="en-US" sz="7200" dirty="0" smtClean="0"/>
              <a:t>dequately functional and reasonably	learn to become holistic thinkers </a:t>
            </a:r>
          </a:p>
          <a:p>
            <a:pPr marL="0" indent="0">
              <a:buNone/>
            </a:pPr>
            <a:r>
              <a:rPr lang="en-US" sz="7200" dirty="0"/>
              <a:t>p</a:t>
            </a:r>
            <a:r>
              <a:rPr lang="en-US" sz="7200" dirty="0" smtClean="0"/>
              <a:t>riced (Pink, 2006). The consumer 		in the Conceptual Age as holistic</a:t>
            </a:r>
          </a:p>
          <a:p>
            <a:pPr marL="0" indent="0">
              <a:buNone/>
            </a:pPr>
            <a:r>
              <a:rPr lang="en-US" sz="7200" dirty="0"/>
              <a:t>n</a:t>
            </a:r>
            <a:r>
              <a:rPr lang="en-US" sz="7200" dirty="0" smtClean="0"/>
              <a:t>ow demands aesthetically captivating 	thinkers learned to be analytical in</a:t>
            </a:r>
          </a:p>
          <a:p>
            <a:pPr marL="0" indent="0">
              <a:buNone/>
            </a:pPr>
            <a:r>
              <a:rPr lang="en-US" sz="7200" dirty="0"/>
              <a:t>p</a:t>
            </a:r>
            <a:r>
              <a:rPr lang="en-US" sz="7200" dirty="0" smtClean="0"/>
              <a:t>roducts. 				the Information Age.</a:t>
            </a:r>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7200" dirty="0"/>
          </a:p>
          <a:p>
            <a:pPr marL="0" indent="0">
              <a:buNone/>
            </a:pPr>
            <a:endParaRPr lang="en-US" sz="1600" dirty="0"/>
          </a:p>
          <a:p>
            <a:pPr marL="0" indent="0">
              <a:buNone/>
            </a:pPr>
            <a:endParaRPr lang="en-US" dirty="0"/>
          </a:p>
        </p:txBody>
      </p:sp>
    </p:spTree>
    <p:extLst>
      <p:ext uri="{BB962C8B-B14F-4D97-AF65-F5344CB8AC3E}">
        <p14:creationId xmlns:p14="http://schemas.microsoft.com/office/powerpoint/2010/main" val="41420380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Literature Review</a:t>
            </a:r>
          </a:p>
        </p:txBody>
      </p:sp>
      <p:sp>
        <p:nvSpPr>
          <p:cNvPr id="3" name="Content Placeholder 2"/>
          <p:cNvSpPr>
            <a:spLocks noGrp="1"/>
          </p:cNvSpPr>
          <p:nvPr>
            <p:ph idx="1"/>
          </p:nvPr>
        </p:nvSpPr>
        <p:spPr>
          <a:xfrm>
            <a:off x="457200" y="1524000"/>
            <a:ext cx="8229600" cy="5103332"/>
          </a:xfrm>
        </p:spPr>
        <p:txBody>
          <a:bodyPr>
            <a:normAutofit/>
          </a:bodyPr>
          <a:lstStyle/>
          <a:p>
            <a:pPr marL="0" indent="0" algn="ctr">
              <a:buNone/>
            </a:pPr>
            <a:r>
              <a:rPr lang="en-US" sz="2200" dirty="0"/>
              <a:t>Pink has confirmed that teaching creative thinking skills is important and that it is </a:t>
            </a:r>
            <a:r>
              <a:rPr lang="en-US" sz="2200" dirty="0" smtClean="0"/>
              <a:t>biologically possible </a:t>
            </a:r>
            <a:r>
              <a:rPr lang="en-US" sz="2200" dirty="0"/>
              <a:t>to </a:t>
            </a:r>
            <a:r>
              <a:rPr lang="en-US" sz="2200" dirty="0" smtClean="0"/>
              <a:t>learn </a:t>
            </a:r>
            <a:r>
              <a:rPr lang="en-US" sz="2200" dirty="0"/>
              <a:t>creative thinking </a:t>
            </a:r>
            <a:r>
              <a:rPr lang="en-US" sz="2200" dirty="0" smtClean="0"/>
              <a:t>skills. </a:t>
            </a:r>
          </a:p>
          <a:p>
            <a:pPr marL="0" indent="0" algn="ctr">
              <a:buNone/>
            </a:pPr>
            <a:endParaRPr lang="en-US" sz="2200" dirty="0" smtClean="0"/>
          </a:p>
          <a:p>
            <a:pPr marL="0" indent="0" algn="ctr">
              <a:buNone/>
            </a:pPr>
            <a:r>
              <a:rPr lang="en-US" sz="2200" dirty="0" smtClean="0"/>
              <a:t>However, various researchers identify the dominate problem in </a:t>
            </a:r>
            <a:r>
              <a:rPr lang="en-US" sz="2200" dirty="0"/>
              <a:t>teaching </a:t>
            </a:r>
            <a:r>
              <a:rPr lang="en-US" sz="2200" dirty="0" smtClean="0"/>
              <a:t>creativity</a:t>
            </a:r>
            <a:r>
              <a:rPr lang="en-US" sz="2200" dirty="0"/>
              <a:t> </a:t>
            </a:r>
            <a:r>
              <a:rPr lang="en-US" sz="2200" dirty="0" smtClean="0"/>
              <a:t>as an issue </a:t>
            </a:r>
            <a:r>
              <a:rPr lang="en-US" sz="2200" dirty="0"/>
              <a:t>of </a:t>
            </a:r>
            <a:r>
              <a:rPr lang="en-US" sz="2200" dirty="0" smtClean="0"/>
              <a:t>terminology, not possibility. </a:t>
            </a:r>
          </a:p>
          <a:p>
            <a:pPr marL="0" indent="0" algn="ctr">
              <a:buNone/>
            </a:pPr>
            <a:endParaRPr lang="en-US" sz="2200" dirty="0"/>
          </a:p>
          <a:p>
            <a:pPr marL="0" indent="0" algn="ctr">
              <a:buNone/>
            </a:pPr>
            <a:r>
              <a:rPr lang="en-US" sz="2200" dirty="0" smtClean="0"/>
              <a:t>Craft (2006), Gibson (2005), </a:t>
            </a:r>
            <a:r>
              <a:rPr lang="en-US" sz="2200" dirty="0" err="1" smtClean="0"/>
              <a:t>McWilliam</a:t>
            </a:r>
            <a:r>
              <a:rPr lang="en-US" sz="2200" dirty="0" smtClean="0"/>
              <a:t> (2008), </a:t>
            </a:r>
            <a:r>
              <a:rPr lang="en-US" sz="2200" dirty="0" err="1" smtClean="0"/>
              <a:t>Munday</a:t>
            </a:r>
            <a:r>
              <a:rPr lang="en-US" sz="2200" dirty="0" smtClean="0"/>
              <a:t> (2011), and Pink (2006) all attribute the issue of creativity in education to terminology. Incongruities in terminology means there is no set definition, which means we cannot determine objectives and assessments for what we cannot define. </a:t>
            </a:r>
            <a:endParaRPr lang="en-US" sz="22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73876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Literature Review</a:t>
            </a:r>
            <a:endParaRPr lang="en-US" b="1" dirty="0"/>
          </a:p>
        </p:txBody>
      </p:sp>
      <p:sp>
        <p:nvSpPr>
          <p:cNvPr id="3" name="Content Placeholder 2"/>
          <p:cNvSpPr>
            <a:spLocks noGrp="1"/>
          </p:cNvSpPr>
          <p:nvPr>
            <p:ph idx="1"/>
          </p:nvPr>
        </p:nvSpPr>
        <p:spPr>
          <a:xfrm>
            <a:off x="457200" y="1344523"/>
            <a:ext cx="8229600" cy="5284721"/>
          </a:xfrm>
        </p:spPr>
        <p:txBody>
          <a:bodyPr>
            <a:normAutofit/>
          </a:bodyPr>
          <a:lstStyle/>
          <a:p>
            <a:pPr marL="0" indent="0">
              <a:buNone/>
            </a:pPr>
            <a:r>
              <a:rPr lang="en-US" sz="2200" dirty="0"/>
              <a:t>In </a:t>
            </a:r>
            <a:r>
              <a:rPr lang="en-US" sz="2200" i="1" dirty="0"/>
              <a:t>Derrida, teaching and the context of failure</a:t>
            </a:r>
            <a:r>
              <a:rPr lang="en-US" sz="2200" dirty="0"/>
              <a:t>, </a:t>
            </a:r>
            <a:r>
              <a:rPr lang="en-US" sz="2200" dirty="0" err="1"/>
              <a:t>Munday</a:t>
            </a:r>
            <a:r>
              <a:rPr lang="en-US" sz="2200" dirty="0"/>
              <a:t> (2011) reviews Derrida’s ‘Signature Event Context’, containing Austin’s theory of </a:t>
            </a:r>
            <a:r>
              <a:rPr lang="en-US" sz="2200" dirty="0" err="1"/>
              <a:t>performative</a:t>
            </a:r>
            <a:r>
              <a:rPr lang="en-US" sz="2200" dirty="0"/>
              <a:t> utterance. </a:t>
            </a:r>
            <a:r>
              <a:rPr lang="en-US" sz="2200" dirty="0" err="1"/>
              <a:t>Munday</a:t>
            </a:r>
            <a:r>
              <a:rPr lang="en-US" sz="2200" dirty="0"/>
              <a:t> focuses on the difference in opinion on the treatment of context. </a:t>
            </a:r>
            <a:r>
              <a:rPr lang="en-US" sz="2200" dirty="0" err="1"/>
              <a:t>Munday</a:t>
            </a:r>
            <a:r>
              <a:rPr lang="en-US" sz="2200" dirty="0"/>
              <a:t> explains that language cannot always be tamed by context. Words are not bound by the intention of the speaker or any other environmental factor. When educators realize that words cannot be brought under control, creative thinking about teaching and language will occur. </a:t>
            </a:r>
            <a:endParaRPr lang="en-US" sz="2200" dirty="0" smtClean="0"/>
          </a:p>
          <a:p>
            <a:pPr marL="0" indent="0">
              <a:buNone/>
            </a:pPr>
            <a:endParaRPr lang="en-US" sz="1400" dirty="0"/>
          </a:p>
          <a:p>
            <a:pPr marL="0" indent="0">
              <a:buNone/>
            </a:pPr>
            <a:r>
              <a:rPr lang="en-US" sz="2200" dirty="0" smtClean="0"/>
              <a:t>The same occurs in any form of communication. The true intentions of the communicator can never truly be known. If we cannot derive true meaning in communication and yet, we still communicate regardless, then there is no point in discontinuing to teach creativity simply because of variations in terminology.</a:t>
            </a:r>
            <a:endParaRPr lang="en-US" sz="2200" dirty="0"/>
          </a:p>
        </p:txBody>
      </p:sp>
    </p:spTree>
    <p:extLst>
      <p:ext uri="{BB962C8B-B14F-4D97-AF65-F5344CB8AC3E}">
        <p14:creationId xmlns:p14="http://schemas.microsoft.com/office/powerpoint/2010/main" val="341999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Literature Review</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Researchers such as </a:t>
            </a:r>
            <a:r>
              <a:rPr lang="en-US" dirty="0" err="1" smtClean="0"/>
              <a:t>Brookhart</a:t>
            </a:r>
            <a:r>
              <a:rPr lang="en-US" dirty="0"/>
              <a:t> </a:t>
            </a:r>
            <a:r>
              <a:rPr lang="en-US" dirty="0" smtClean="0"/>
              <a:t>(2013), are paving the way, creating their own definitions for creativity or choosing what they deem to be the most agreeable existing </a:t>
            </a:r>
            <a:r>
              <a:rPr lang="en-US" dirty="0" smtClean="0"/>
              <a:t>definition</a:t>
            </a:r>
            <a:r>
              <a:rPr lang="en-US" dirty="0" smtClean="0"/>
              <a:t>.</a:t>
            </a:r>
          </a:p>
          <a:p>
            <a:pPr marL="0" indent="0">
              <a:buNone/>
            </a:pPr>
            <a:endParaRPr lang="en-US" dirty="0"/>
          </a:p>
          <a:p>
            <a:pPr marL="0" indent="0">
              <a:buNone/>
            </a:pPr>
            <a:r>
              <a:rPr lang="en-US" dirty="0" smtClean="0"/>
              <a:t>They are then able to create objectives and assessments.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68730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Group</a:t>
            </a:r>
            <a:endParaRPr lang="en-US" dirty="0"/>
          </a:p>
        </p:txBody>
      </p:sp>
      <p:sp>
        <p:nvSpPr>
          <p:cNvPr id="3" name="Content Placeholder 2"/>
          <p:cNvSpPr>
            <a:spLocks noGrp="1"/>
          </p:cNvSpPr>
          <p:nvPr>
            <p:ph idx="1"/>
          </p:nvPr>
        </p:nvSpPr>
        <p:spPr/>
        <p:txBody>
          <a:bodyPr/>
          <a:lstStyle/>
          <a:p>
            <a:pPr marL="0" indent="0" algn="ctr">
              <a:buNone/>
            </a:pPr>
            <a:r>
              <a:rPr lang="en-US" dirty="0" smtClean="0"/>
              <a:t>Grades 9-12 Visual Art Students</a:t>
            </a:r>
            <a:endParaRPr lang="en-US" dirty="0"/>
          </a:p>
          <a:p>
            <a:pPr marL="0" indent="0" algn="ctr">
              <a:buNone/>
            </a:pPr>
            <a:r>
              <a:rPr lang="en-US" dirty="0" smtClean="0"/>
              <a:t>Male &amp; Female</a:t>
            </a:r>
            <a:endParaRPr lang="en-US" dirty="0"/>
          </a:p>
          <a:p>
            <a:pPr marL="0" indent="0" algn="ctr">
              <a:buNone/>
            </a:pPr>
            <a:r>
              <a:rPr lang="en-US" dirty="0" smtClean="0"/>
              <a:t>Mostly upper-middle class</a:t>
            </a:r>
            <a:endParaRPr lang="en-US" dirty="0"/>
          </a:p>
          <a:p>
            <a:pPr marL="0" indent="0" algn="ctr">
              <a:buNone/>
            </a:pPr>
            <a:r>
              <a:rPr lang="en-US" dirty="0" smtClean="0"/>
              <a:t>Minimal ethnic diversity</a:t>
            </a:r>
          </a:p>
          <a:p>
            <a:pPr marL="0" indent="0" algn="ctr">
              <a:buNone/>
            </a:pPr>
            <a:endParaRPr lang="en-US" dirty="0"/>
          </a:p>
          <a:p>
            <a:pPr marL="0" indent="0" algn="ctr">
              <a:buNone/>
            </a:pPr>
            <a:r>
              <a:rPr lang="en-US" dirty="0" smtClean="0"/>
              <a:t>The defined group is important to the study because I will collect data from their creative endeavors during the next academic year. I will collect data on assessments of the creativity objectives in the creative process and variations in terminology relating to </a:t>
            </a:r>
            <a:r>
              <a:rPr lang="en-US" dirty="0" smtClean="0"/>
              <a:t>creativity.</a:t>
            </a:r>
            <a:endParaRPr lang="en-US" dirty="0"/>
          </a:p>
        </p:txBody>
      </p:sp>
    </p:spTree>
    <p:extLst>
      <p:ext uri="{BB962C8B-B14F-4D97-AF65-F5344CB8AC3E}">
        <p14:creationId xmlns:p14="http://schemas.microsoft.com/office/powerpoint/2010/main" val="26449833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Statement of Ethical Considerations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I will be charting students’ placement on a spectrum of creative thinking abilities, not student grades.</a:t>
            </a:r>
          </a:p>
          <a:p>
            <a:pPr marL="0" indent="0" algn="ctr">
              <a:buNone/>
            </a:pPr>
            <a:endParaRPr lang="en-US" dirty="0"/>
          </a:p>
          <a:p>
            <a:pPr marL="0" indent="0" algn="ctr">
              <a:buNone/>
            </a:pPr>
            <a:r>
              <a:rPr lang="en-US" dirty="0" smtClean="0"/>
              <a:t>Student names and grades will not be used. Group data will be reported by course and grade.</a:t>
            </a:r>
          </a:p>
          <a:p>
            <a:pPr marL="0" indent="0" algn="ctr">
              <a:buNone/>
            </a:pPr>
            <a:endParaRPr lang="en-US" dirty="0"/>
          </a:p>
          <a:p>
            <a:pPr marL="0" indent="0" algn="ctr">
              <a:buNone/>
            </a:pPr>
            <a:r>
              <a:rPr lang="en-US" dirty="0" smtClean="0"/>
              <a:t>We are currently required to collect student samples for demonstrating critical thinking skills and my data collection will fall under the same school regulations. </a:t>
            </a:r>
            <a:endParaRPr lang="en-US" dirty="0"/>
          </a:p>
        </p:txBody>
      </p:sp>
    </p:spTree>
    <p:extLst>
      <p:ext uri="{BB962C8B-B14F-4D97-AF65-F5344CB8AC3E}">
        <p14:creationId xmlns:p14="http://schemas.microsoft.com/office/powerpoint/2010/main" val="34312904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Collection</a:t>
            </a:r>
            <a:endParaRPr lang="en-US" dirty="0"/>
          </a:p>
        </p:txBody>
      </p:sp>
      <p:sp>
        <p:nvSpPr>
          <p:cNvPr id="3" name="Content Placeholder 2"/>
          <p:cNvSpPr>
            <a:spLocks noGrp="1"/>
          </p:cNvSpPr>
          <p:nvPr>
            <p:ph idx="1"/>
          </p:nvPr>
        </p:nvSpPr>
        <p:spPr>
          <a:xfrm>
            <a:off x="457200" y="1336924"/>
            <a:ext cx="8229600" cy="5140076"/>
          </a:xfrm>
        </p:spPr>
        <p:txBody>
          <a:bodyPr numCol="2">
            <a:normAutofit/>
          </a:bodyPr>
          <a:lstStyle/>
          <a:p>
            <a:pPr marL="0" indent="0">
              <a:buNone/>
            </a:pPr>
            <a:r>
              <a:rPr lang="en-US" sz="1600" b="1" dirty="0" smtClean="0">
                <a:solidFill>
                  <a:srgbClr val="BFBFBF"/>
                </a:solidFill>
              </a:rPr>
              <a:t>__________________________________</a:t>
            </a:r>
          </a:p>
          <a:p>
            <a:pPr marL="0" indent="0" algn="ctr">
              <a:buNone/>
            </a:pPr>
            <a:r>
              <a:rPr lang="en-US" sz="1600" b="1" dirty="0" smtClean="0"/>
              <a:t>Data Collected From Students</a:t>
            </a:r>
          </a:p>
          <a:p>
            <a:pPr marL="0" indent="0">
              <a:buNone/>
            </a:pPr>
            <a:endParaRPr lang="en-US" sz="1600" b="1" dirty="0" smtClean="0"/>
          </a:p>
          <a:p>
            <a:pPr marL="0" indent="0">
              <a:buNone/>
            </a:pPr>
            <a:r>
              <a:rPr lang="en-US" sz="1600" dirty="0" smtClean="0"/>
              <a:t>The creative process will be evident in student sketchbooks. I will </a:t>
            </a:r>
            <a:r>
              <a:rPr lang="en-US" sz="1600" dirty="0" smtClean="0"/>
              <a:t>photograph </a:t>
            </a:r>
            <a:r>
              <a:rPr lang="en-US" sz="1600" dirty="0" smtClean="0"/>
              <a:t>the  sketchbook pages with the </a:t>
            </a:r>
            <a:r>
              <a:rPr lang="en-US" sz="1600" dirty="0" err="1" smtClean="0"/>
              <a:t>iPad</a:t>
            </a:r>
            <a:r>
              <a:rPr lang="en-US" sz="1600" dirty="0" smtClean="0"/>
              <a:t>, as well as finished projects.</a:t>
            </a:r>
          </a:p>
          <a:p>
            <a:pPr marL="0" indent="0">
              <a:buNone/>
            </a:pPr>
            <a:endParaRPr lang="en-US" sz="1600" dirty="0"/>
          </a:p>
          <a:p>
            <a:pPr marL="0" indent="0">
              <a:buNone/>
            </a:pPr>
            <a:r>
              <a:rPr lang="en-US" sz="1600" dirty="0" smtClean="0"/>
              <a:t>Students will be provided with an objective’s list to use as a guide when working on the creative process in the sketchbook to develop ideas, experiment, and to collect data and materials. This lists will also serve as a guide when students are self-reflecting throughout their process, peer-reviewing, or during a class critique. All of these activities will take place in the students’ sketchbooks.</a:t>
            </a:r>
          </a:p>
          <a:p>
            <a:pPr marL="0" indent="0">
              <a:buNone/>
            </a:pPr>
            <a:endParaRPr lang="en-US" sz="1600" dirty="0" smtClean="0"/>
          </a:p>
          <a:p>
            <a:pPr marL="0" indent="0">
              <a:buNone/>
            </a:pPr>
            <a:endParaRPr lang="en-US" sz="1600" dirty="0" smtClean="0"/>
          </a:p>
          <a:p>
            <a:pPr marL="0" indent="0">
              <a:buNone/>
            </a:pPr>
            <a:r>
              <a:rPr lang="en-US" sz="1600" dirty="0" smtClean="0"/>
              <a:t> </a:t>
            </a:r>
            <a:r>
              <a:rPr lang="en-US" sz="1600" dirty="0" smtClean="0">
                <a:solidFill>
                  <a:schemeClr val="bg1">
                    <a:lumMod val="75000"/>
                  </a:schemeClr>
                </a:solidFill>
              </a:rPr>
              <a:t> _________________________________</a:t>
            </a:r>
          </a:p>
          <a:p>
            <a:pPr marL="0" indent="0" algn="ctr">
              <a:buNone/>
            </a:pPr>
            <a:r>
              <a:rPr lang="en-US" sz="1600" b="1" dirty="0" smtClean="0"/>
              <a:t>Method for Recording Data</a:t>
            </a:r>
          </a:p>
          <a:p>
            <a:pPr marL="0" indent="0">
              <a:buNone/>
            </a:pPr>
            <a:endParaRPr lang="en-US" sz="1600" b="1" dirty="0"/>
          </a:p>
          <a:p>
            <a:pPr marL="0" indent="0">
              <a:buNone/>
            </a:pPr>
            <a:r>
              <a:rPr lang="en-US" sz="1600" dirty="0" smtClean="0"/>
              <a:t>   I </a:t>
            </a:r>
            <a:r>
              <a:rPr lang="en-US" sz="1600" dirty="0"/>
              <a:t>will collect data on a Rubric for Creativity</a:t>
            </a:r>
            <a:r>
              <a:rPr lang="en-US" sz="1600" dirty="0" smtClean="0"/>
              <a:t>.</a:t>
            </a:r>
          </a:p>
          <a:p>
            <a:pPr marL="0" indent="0">
              <a:buNone/>
            </a:pPr>
            <a:r>
              <a:rPr lang="en-US" sz="1600" b="1" dirty="0"/>
              <a:t> </a:t>
            </a:r>
            <a:r>
              <a:rPr lang="en-US" sz="1600" b="1" dirty="0" smtClean="0"/>
              <a:t>  </a:t>
            </a:r>
            <a:r>
              <a:rPr lang="en-US" sz="1600" dirty="0" smtClean="0"/>
              <a:t>The data will be compiled on individual </a:t>
            </a:r>
          </a:p>
          <a:p>
            <a:pPr marL="0" indent="0">
              <a:buNone/>
            </a:pPr>
            <a:r>
              <a:rPr lang="en-US" sz="1600" b="1" dirty="0"/>
              <a:t> </a:t>
            </a:r>
            <a:r>
              <a:rPr lang="en-US" sz="1600" b="1" dirty="0" smtClean="0"/>
              <a:t>  </a:t>
            </a:r>
            <a:r>
              <a:rPr lang="en-US" sz="1600" dirty="0" smtClean="0"/>
              <a:t>student charts to record individual student</a:t>
            </a:r>
          </a:p>
          <a:p>
            <a:pPr marL="0" indent="0">
              <a:buNone/>
            </a:pPr>
            <a:r>
              <a:rPr lang="en-US" sz="1600" b="1" dirty="0"/>
              <a:t> </a:t>
            </a:r>
            <a:r>
              <a:rPr lang="en-US" sz="1600" b="1" dirty="0" smtClean="0"/>
              <a:t>  </a:t>
            </a:r>
            <a:r>
              <a:rPr lang="en-US" sz="1600" dirty="0" smtClean="0"/>
              <a:t>progress.</a:t>
            </a:r>
          </a:p>
          <a:p>
            <a:pPr marL="0" indent="0">
              <a:buNone/>
            </a:pPr>
            <a:endParaRPr lang="en-US" sz="1600" b="1" dirty="0"/>
          </a:p>
          <a:p>
            <a:pPr marL="0" indent="0">
              <a:buNone/>
            </a:pPr>
            <a:r>
              <a:rPr lang="en-US" sz="1600" b="1" dirty="0" smtClean="0"/>
              <a:t>   </a:t>
            </a:r>
            <a:r>
              <a:rPr lang="en-US" sz="1600" dirty="0" smtClean="0"/>
              <a:t>I will be collecting data on:</a:t>
            </a:r>
          </a:p>
          <a:p>
            <a:pPr marL="0" indent="0">
              <a:buNone/>
            </a:pPr>
            <a:r>
              <a:rPr lang="en-US" sz="1600" b="1" dirty="0"/>
              <a:t> </a:t>
            </a:r>
            <a:r>
              <a:rPr lang="en-US" sz="1600" b="1" dirty="0" smtClean="0"/>
              <a:t>  </a:t>
            </a:r>
            <a:r>
              <a:rPr lang="en-US" sz="1600" dirty="0" smtClean="0"/>
              <a:t>-Variety of ideas</a:t>
            </a:r>
          </a:p>
          <a:p>
            <a:pPr marL="0" indent="0">
              <a:buNone/>
            </a:pPr>
            <a:r>
              <a:rPr lang="en-US" sz="1600" b="1" dirty="0" smtClean="0"/>
              <a:t>   </a:t>
            </a:r>
            <a:r>
              <a:rPr lang="en-US" sz="1600" dirty="0" smtClean="0"/>
              <a:t>-Variety of sources for research</a:t>
            </a:r>
          </a:p>
          <a:p>
            <a:pPr marL="0" indent="0">
              <a:buNone/>
            </a:pPr>
            <a:r>
              <a:rPr lang="en-US" sz="1600" b="1" dirty="0"/>
              <a:t> </a:t>
            </a:r>
            <a:r>
              <a:rPr lang="en-US" sz="1600" b="1" dirty="0" smtClean="0"/>
              <a:t>  </a:t>
            </a:r>
            <a:r>
              <a:rPr lang="en-US" sz="1600" dirty="0" smtClean="0"/>
              <a:t>-Novelty of idea combinations</a:t>
            </a:r>
          </a:p>
          <a:p>
            <a:pPr marL="0" indent="0">
              <a:buNone/>
            </a:pPr>
            <a:r>
              <a:rPr lang="en-US" sz="1600" b="1" dirty="0"/>
              <a:t> </a:t>
            </a:r>
            <a:r>
              <a:rPr lang="en-US" sz="1600" b="1" dirty="0" smtClean="0"/>
              <a:t>  </a:t>
            </a:r>
            <a:r>
              <a:rPr lang="en-US" sz="1600" dirty="0" smtClean="0"/>
              <a:t>-Novelty of communication</a:t>
            </a:r>
            <a:endParaRPr lang="en-US" sz="1600" b="1" dirty="0"/>
          </a:p>
        </p:txBody>
      </p:sp>
    </p:spTree>
    <p:extLst>
      <p:ext uri="{BB962C8B-B14F-4D97-AF65-F5344CB8AC3E}">
        <p14:creationId xmlns:p14="http://schemas.microsoft.com/office/powerpoint/2010/main" val="408980767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237</TotalTime>
  <Words>940</Words>
  <Application>Microsoft Macintosh PowerPoint</Application>
  <PresentationFormat>On-screen Show (4:3)</PresentationFormat>
  <Paragraphs>138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   Teaching Creativity:</vt:lpstr>
      <vt:lpstr>Providing Research &amp; Data:</vt:lpstr>
      <vt:lpstr>Literature Review</vt:lpstr>
      <vt:lpstr>Literature Review</vt:lpstr>
      <vt:lpstr>Literature Review</vt:lpstr>
      <vt:lpstr>Literature Review</vt:lpstr>
      <vt:lpstr>Research Group</vt:lpstr>
      <vt:lpstr>Statement of Ethical Considerations</vt:lpstr>
      <vt:lpstr>Data Collection</vt:lpstr>
      <vt:lpstr>Data Collection</vt:lpstr>
      <vt:lpstr>Analysis</vt:lpstr>
      <vt:lpstr>Implementation</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Teaching Creativity:</dc:title>
  <dc:creator>Jennifer Swenson</dc:creator>
  <cp:lastModifiedBy>Jennifer Swenson</cp:lastModifiedBy>
  <cp:revision>32</cp:revision>
  <dcterms:created xsi:type="dcterms:W3CDTF">2013-06-23T00:46:13Z</dcterms:created>
  <dcterms:modified xsi:type="dcterms:W3CDTF">2013-06-30T04:31:51Z</dcterms:modified>
</cp:coreProperties>
</file>